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5"/>
  </p:notesMasterIdLst>
  <p:sldIdLst>
    <p:sldId id="256" r:id="rId2"/>
    <p:sldId id="267" r:id="rId3"/>
    <p:sldId id="258" r:id="rId4"/>
    <p:sldId id="276" r:id="rId5"/>
    <p:sldId id="265" r:id="rId6"/>
    <p:sldId id="274" r:id="rId7"/>
    <p:sldId id="271" r:id="rId8"/>
    <p:sldId id="272" r:id="rId9"/>
    <p:sldId id="266" r:id="rId10"/>
    <p:sldId id="278" r:id="rId11"/>
    <p:sldId id="279" r:id="rId12"/>
    <p:sldId id="277" r:id="rId13"/>
    <p:sldId id="280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99" autoAdjust="0"/>
  </p:normalViewPr>
  <p:slideViewPr>
    <p:cSldViewPr>
      <p:cViewPr varScale="1">
        <p:scale>
          <a:sx n="110" d="100"/>
          <a:sy n="110" d="100"/>
        </p:scale>
        <p:origin x="540" y="96"/>
      </p:cViewPr>
      <p:guideLst>
        <p:guide orient="horz" pos="256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1AFC4-EDB2-432C-809E-CC024F38A07C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ED1E8-5564-4F14-9285-5C33DB351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791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5ED1E8-5564-4F14-9285-5C33DB35107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33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タックロス　ロスとミスは極力減らす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ED1E8-5564-4F14-9285-5C33DB35107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696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E04C9D-FE5A-4083-A759-21B83E3139E5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434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88E02E-6CB9-4C03-B557-EE04D62BA30B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B6F2DF-2804-4DBC-9FE1-F219B4844887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E5A9BB-5718-84DE-8D51-7B06563906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92BA437-219B-7F7A-668C-3064B19D95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00090C-5509-74DD-C035-06663BC78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93DC28-3D16-E780-DEBC-FBCB7D19E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A9AA0A-4032-FF45-5042-C750F38EC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986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EF1B88-7649-58BF-8156-E524A3BB7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B0081D-BA85-E868-9A1A-029461480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1D1000-D626-5BA9-9777-70D85621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38266B-CA91-1334-BA25-BBFF327DA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77A099-9874-8253-0A99-9054D5536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243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04D8439-98EA-D6B2-1463-BCA8855AD3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A3154A5-6EB1-E005-5606-B4DF0226E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0F446C-CE3D-8687-D963-C12E22EFA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25E859-4752-D9F3-19CA-D4F9712D3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E74C3B-0658-4205-5514-D9ED97C6D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180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D30CC1-8C29-1AAA-1C5C-E996C6A10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130C6C-EF8E-7B2D-90E6-6BE709C93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EDCE66-3D43-DFC9-D65A-FBECC11A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6D95E6-CA8C-E4FD-A7D4-D3FF3F8D1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E2EE90-53DF-CA75-F626-5E83F9E88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134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15A5E-8C8B-532F-B659-FDA3A3F5F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4073F9A-18C5-707F-7C0F-86CA0553F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9D31F7-A438-CA96-F42B-9B17878D1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AB81E8-34F3-917E-37E1-A84D023A9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FB1947-84BA-1344-91DD-E7A786AD3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4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D1E250-09F7-A4FF-8ABA-3DD207509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9E264A-548B-03E2-5F85-CD57545F67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D45AD6-D615-6454-743B-904E96AE8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52012D-4128-E754-3AAB-5D4CB649A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423E1E-0D6A-24CD-B9F7-4FA0C7B02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5A003F-4F34-68D4-0D50-352A1567D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331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2E5BED-C4FD-73E8-5967-64250FBD6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E4F5FE-8A50-2757-D9C5-72D5619FF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CDEFE2-8643-E9C3-7D09-A203061D7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140033B-DEC4-7014-EF4A-482541D1E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42A8815-D762-AC84-4CEF-1A782D6D6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1DD7345-C24D-7D7D-9992-8DC0F1CC4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B00D7FE-B4A2-E01C-A6A4-FFE5497DD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E7827C7-55B8-69EB-ACAC-F073083FB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524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D1847E-FA73-2893-8A25-81F5A626F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88F57AA-C2D3-B9A2-C0BF-A6C91915A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54B6429-B7BA-86C7-9298-4657AC911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52648C4-7F50-D9EC-E98E-8969B0214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725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3DB5B1C-B964-6E3B-EBF1-7175F317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46C4FAD-C4F0-BE35-F95F-7D224C0C6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19AAB54-D109-45CD-E114-31B61EAF4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491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2B2A88-E1FE-7204-871A-4B3891256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1FC647-F74B-C8A6-1637-E7279C7DB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C6C9930-0082-D3C3-03F6-320341EB1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D28B36-D338-C600-625C-A59EB37BF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C4FA16-AB4E-7BF7-3000-1E1DE83C5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C78F20-788A-E8F3-47B2-2AEB8A3A2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90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DA313B-246A-FDD6-F3C1-FC191C966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02D2932-FDF1-B1A4-46D2-B56D6FB017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D8C7729-7BC8-DCA7-CADC-0B22A662A8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360141-5BF0-125A-FC11-1ED17ED84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3FE00F-4D1A-292F-9FE1-FCB3914FB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B272E0-83D8-F835-FEA0-E70BDD278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254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6906F92-6B4E-7486-C96F-343E4F12E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61AF28-E06B-ABD7-0422-095E77D41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B483AC-04B6-F695-2F47-395724192D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2025/2/24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D9A505-C3E3-CBB9-383F-28DB5D85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677A0B-EC7F-FAD7-BE11-5B90150BF6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331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>
            <a:extLst>
              <a:ext uri="{FF2B5EF4-FFF2-40B4-BE49-F238E27FC236}">
                <a16:creationId xmlns:a16="http://schemas.microsoft.com/office/drawing/2014/main" id="{ED12BEF0-DBED-DF4A-D4EF-4ED5E2396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46168"/>
            <a:ext cx="5328592" cy="3995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99592" y="5517232"/>
            <a:ext cx="6976864" cy="936104"/>
          </a:xfrm>
        </p:spPr>
        <p:txBody>
          <a:bodyPr>
            <a:noAutofit/>
          </a:bodyPr>
          <a:lstStyle/>
          <a:p>
            <a:pPr algn="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セーリング・チャレンジカップ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浜名湖　講習会資料　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令和７年３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８日～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３０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（一社）　日本レーザークラス協会　強化委員会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937096" y="476672"/>
            <a:ext cx="7272808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しっかり「見て」「感じて」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｢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考えて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｣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自己決定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成功は自信に！失敗は次へのチャレンジ！</a:t>
            </a:r>
            <a:endParaRPr lang="en-US" altLang="ja-JP" sz="20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5578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esk1\Pictures\389003_199366956805542_1301243642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847" y="144191"/>
            <a:ext cx="4680520" cy="3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Desk1\Pictures\317573_199290416813196_1051100574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4" y="116632"/>
            <a:ext cx="4401249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5004048" y="3717032"/>
            <a:ext cx="4032448" cy="252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フリートのレベルがあがると</a:t>
            </a:r>
            <a:endParaRPr kumimoji="1"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スタートの精度があがる！！</a:t>
            </a:r>
            <a:endParaRPr kumimoji="1"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A75608E3-34FD-EEB6-9FF1-4ED09C72CDCF}"/>
              </a:ext>
            </a:extLst>
          </p:cNvPr>
          <p:cNvCxnSpPr>
            <a:cxnSpLocks/>
          </p:cNvCxnSpPr>
          <p:nvPr/>
        </p:nvCxnSpPr>
        <p:spPr>
          <a:xfrm flipV="1">
            <a:off x="2771800" y="336550"/>
            <a:ext cx="1527150" cy="633281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97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Desk1\Pictures\12_10_02_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98" y="116632"/>
            <a:ext cx="8570444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279775" y="6021288"/>
            <a:ext cx="8574067" cy="423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中央の艇は誰にも邪魔されていないが・・・下一、上一の艇に対しては負けている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576158" y="6623774"/>
            <a:ext cx="656784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http://namachan70.blog.fc2.com/blog-entry-176.html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3E033A94-A6D7-E364-0153-97059AB4A541}"/>
              </a:ext>
            </a:extLst>
          </p:cNvPr>
          <p:cNvCxnSpPr>
            <a:cxnSpLocks/>
          </p:cNvCxnSpPr>
          <p:nvPr/>
        </p:nvCxnSpPr>
        <p:spPr>
          <a:xfrm flipV="1">
            <a:off x="290158" y="4797152"/>
            <a:ext cx="8746338" cy="10081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01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2413" cy="700088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スタートから最初の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分間の心がけ</a:t>
            </a:r>
            <a:endParaRPr lang="ja-JP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1391" y="692696"/>
            <a:ext cx="8587840" cy="2015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なるべく早くスタートラインを切ること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→　上位者ほど号砲がなってから早くラインを切る傾向がある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フレッシュウインド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　先行艇ほど楽に帆走でき、後続艇ほど苦しくなる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正しいタックで走る　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　風が強くなるほど正しいタックで走ることを大切にすること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76800" y="2492896"/>
            <a:ext cx="8574067" cy="423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失敗しそうだと早めに気づくこと、行動すること、少し後の状態をイメージすること</a:t>
            </a:r>
            <a:endParaRPr kumimoji="1" lang="ja-JP" altLang="en-US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051" name="Picture 3" descr="C:\Users\Desk1\Desktop\スクリーンショット 2016-03-23 11.48.2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68" y="3140968"/>
            <a:ext cx="8664963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311391" y="5953472"/>
            <a:ext cx="8664963" cy="423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スタート後</a:t>
            </a:r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分間で階段が低くならないことが重要！！</a:t>
            </a:r>
            <a:endParaRPr kumimoji="1" lang="ja-JP" altLang="en-US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FD8FCCA1-20EB-D2F5-4048-092D8D4E44EE}"/>
              </a:ext>
            </a:extLst>
          </p:cNvPr>
          <p:cNvGrpSpPr/>
          <p:nvPr/>
        </p:nvGrpSpPr>
        <p:grpSpPr>
          <a:xfrm>
            <a:off x="234268" y="3501008"/>
            <a:ext cx="8664963" cy="1512168"/>
            <a:chOff x="234268" y="3501008"/>
            <a:chExt cx="8664963" cy="1512168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379C9DD3-05CE-CCE9-4D26-8FB75F3DF4B2}"/>
                </a:ext>
              </a:extLst>
            </p:cNvPr>
            <p:cNvCxnSpPr>
              <a:cxnSpLocks/>
            </p:cNvCxnSpPr>
            <p:nvPr/>
          </p:nvCxnSpPr>
          <p:spPr>
            <a:xfrm>
              <a:off x="234268" y="3501008"/>
              <a:ext cx="8664963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EA4B8E2E-BBF9-A208-1030-AD3978E4D53F}"/>
                </a:ext>
              </a:extLst>
            </p:cNvPr>
            <p:cNvCxnSpPr>
              <a:cxnSpLocks/>
            </p:cNvCxnSpPr>
            <p:nvPr/>
          </p:nvCxnSpPr>
          <p:spPr>
            <a:xfrm>
              <a:off x="234268" y="4293096"/>
              <a:ext cx="8664963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3A1E95BA-FFD0-8918-5247-5179CCC35987}"/>
                </a:ext>
              </a:extLst>
            </p:cNvPr>
            <p:cNvCxnSpPr>
              <a:cxnSpLocks/>
            </p:cNvCxnSpPr>
            <p:nvPr/>
          </p:nvCxnSpPr>
          <p:spPr>
            <a:xfrm>
              <a:off x="234268" y="5013176"/>
              <a:ext cx="8664963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5429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B3631D-21A1-37BD-C66D-A6AAC27D7D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D72A61A-0FAA-7BCE-C667-49626BAAD215}"/>
              </a:ext>
            </a:extLst>
          </p:cNvPr>
          <p:cNvSpPr/>
          <p:nvPr/>
        </p:nvSpPr>
        <p:spPr>
          <a:xfrm>
            <a:off x="1187624" y="2492896"/>
            <a:ext cx="6768752" cy="7913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明日からのレースもがんばりましょう！</a:t>
            </a:r>
            <a:endParaRPr kumimoji="1" lang="ja-JP" altLang="en-US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074" name="Picture 2" descr="オリンピックのイラスト「セーリング」">
            <a:extLst>
              <a:ext uri="{FF2B5EF4-FFF2-40B4-BE49-F238E27FC236}">
                <a16:creationId xmlns:a16="http://schemas.microsoft.com/office/drawing/2014/main" id="{A97BBF21-0684-2C5D-942D-39D87710FB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766182"/>
            <a:ext cx="2074540" cy="2074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32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2413" cy="700088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今日のレースのふり返り！！</a:t>
            </a:r>
            <a:endParaRPr lang="ja-JP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 2"/>
          <p:cNvSpPr>
            <a:spLocks noGrp="1"/>
          </p:cNvSpPr>
          <p:nvPr>
            <p:ph idx="1"/>
          </p:nvPr>
        </p:nvSpPr>
        <p:spPr>
          <a:xfrm>
            <a:off x="685006" y="1124744"/>
            <a:ext cx="7772400" cy="2160240"/>
          </a:xfrm>
        </p:spPr>
        <p:txBody>
          <a:bodyPr>
            <a:no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良かったこと・・・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悪かったこと・・・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明日も引き続けてやるべきこと・・・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明日に向けて改善したいこと・・・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コンテンツ プレースホルダ 2"/>
          <p:cNvSpPr txBox="1">
            <a:spLocks/>
          </p:cNvSpPr>
          <p:nvPr/>
        </p:nvSpPr>
        <p:spPr>
          <a:xfrm>
            <a:off x="322734" y="3273555"/>
            <a:ext cx="8496944" cy="2027653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sz="2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なぜ、良かったのか</a:t>
            </a:r>
            <a:endParaRPr lang="en-US" altLang="ja-JP" sz="20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sz="2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なぜ、悪かったのか原因をはっきりさせることは大事です。</a:t>
            </a:r>
            <a:endParaRPr lang="en-US" altLang="ja-JP" sz="20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sz="2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そして、明日への取り組みを明確にしていきましょう！</a:t>
            </a:r>
            <a:endParaRPr lang="en-US" altLang="ja-JP" sz="20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endParaRPr lang="en-US" altLang="ja-JP" sz="2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sz="2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自分で考え、自分の考えを持ち、コーチとミーティングしてみましょう</a:t>
            </a:r>
            <a:endParaRPr lang="en-US" altLang="ja-JP" sz="2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788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2413" cy="700088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ヨットレースに臨む！！</a:t>
            </a:r>
            <a:endParaRPr lang="ja-JP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 2"/>
          <p:cNvSpPr>
            <a:spLocks noGrp="1"/>
          </p:cNvSpPr>
          <p:nvPr>
            <p:ph idx="1"/>
          </p:nvPr>
        </p:nvSpPr>
        <p:spPr>
          <a:xfrm>
            <a:off x="657474" y="3933056"/>
            <a:ext cx="7772400" cy="632098"/>
          </a:xfrm>
        </p:spPr>
        <p:txBody>
          <a:bodyPr>
            <a:normAutofit/>
          </a:bodyPr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3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大きな視点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で臨んでますか？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46064" y="4796788"/>
            <a:ext cx="1944216" cy="18002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スピード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2158232" y="4792838"/>
            <a:ext cx="1944216" cy="18002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コース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3598392" y="4792476"/>
            <a:ext cx="1944216" cy="18002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スタート</a:t>
            </a:r>
          </a:p>
        </p:txBody>
      </p:sp>
      <p:sp>
        <p:nvSpPr>
          <p:cNvPr id="10" name="円/楕円 9"/>
          <p:cNvSpPr/>
          <p:nvPr/>
        </p:nvSpPr>
        <p:spPr>
          <a:xfrm>
            <a:off x="4966544" y="4797152"/>
            <a:ext cx="1944216" cy="18002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クローズ</a:t>
            </a:r>
          </a:p>
        </p:txBody>
      </p:sp>
      <p:sp>
        <p:nvSpPr>
          <p:cNvPr id="11" name="円/楕円 10"/>
          <p:cNvSpPr/>
          <p:nvPr/>
        </p:nvSpPr>
        <p:spPr>
          <a:xfrm>
            <a:off x="6550720" y="4791520"/>
            <a:ext cx="1944216" cy="18002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ランニング</a:t>
            </a:r>
          </a:p>
        </p:txBody>
      </p:sp>
      <p:sp>
        <p:nvSpPr>
          <p:cNvPr id="14" name="円/楕円 13"/>
          <p:cNvSpPr/>
          <p:nvPr/>
        </p:nvSpPr>
        <p:spPr>
          <a:xfrm>
            <a:off x="1475656" y="1485146"/>
            <a:ext cx="1944216" cy="18002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船</a:t>
            </a:r>
          </a:p>
        </p:txBody>
      </p:sp>
      <p:sp>
        <p:nvSpPr>
          <p:cNvPr id="15" name="円/楕円 14"/>
          <p:cNvSpPr/>
          <p:nvPr/>
        </p:nvSpPr>
        <p:spPr>
          <a:xfrm>
            <a:off x="2915816" y="1484784"/>
            <a:ext cx="1944216" cy="18002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体力</a:t>
            </a:r>
          </a:p>
        </p:txBody>
      </p:sp>
      <p:sp>
        <p:nvSpPr>
          <p:cNvPr id="16" name="円/楕円 15"/>
          <p:cNvSpPr/>
          <p:nvPr/>
        </p:nvSpPr>
        <p:spPr>
          <a:xfrm>
            <a:off x="4283968" y="1489460"/>
            <a:ext cx="1944216" cy="18002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心</a:t>
            </a:r>
          </a:p>
        </p:txBody>
      </p:sp>
      <p:sp>
        <p:nvSpPr>
          <p:cNvPr id="12" name="円/楕円 11"/>
          <p:cNvSpPr/>
          <p:nvPr/>
        </p:nvSpPr>
        <p:spPr>
          <a:xfrm>
            <a:off x="5761632" y="1505259"/>
            <a:ext cx="1944216" cy="18002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知識</a:t>
            </a:r>
          </a:p>
        </p:txBody>
      </p:sp>
      <p:sp>
        <p:nvSpPr>
          <p:cNvPr id="13" name="コンテンツ プレースホルダ 2"/>
          <p:cNvSpPr txBox="1">
            <a:spLocks/>
          </p:cNvSpPr>
          <p:nvPr/>
        </p:nvSpPr>
        <p:spPr>
          <a:xfrm>
            <a:off x="676406" y="851490"/>
            <a:ext cx="7772400" cy="632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 algn="ctr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準備は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OK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？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274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2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2413" cy="700088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ヨットレースに臨む！！</a:t>
            </a:r>
            <a:endParaRPr lang="ja-JP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 2"/>
          <p:cNvSpPr>
            <a:spLocks noGrp="1"/>
          </p:cNvSpPr>
          <p:nvPr>
            <p:ph idx="1"/>
          </p:nvPr>
        </p:nvSpPr>
        <p:spPr>
          <a:xfrm>
            <a:off x="400000" y="1772816"/>
            <a:ext cx="7772400" cy="1584176"/>
          </a:xfrm>
        </p:spPr>
        <p:txBody>
          <a:bodyPr>
            <a:no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ヨットレースは、</a:t>
            </a:r>
            <a:r>
              <a:rPr lang="ja-JP" altLang="en-US" sz="24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マークへ早く到達することが大事！</a:t>
            </a:r>
            <a:endParaRPr lang="en-US" altLang="ja-JP" sz="24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そのために必要なことは、、、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①速く走ること（ボートスピード）</a:t>
            </a:r>
            <a:endParaRPr lang="en-US" altLang="ja-JP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②帆走距離を短くすること（コース取り）</a:t>
            </a:r>
            <a:endParaRPr lang="en-US" altLang="ja-JP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コンテンツ プレースホルダ 2"/>
          <p:cNvSpPr txBox="1">
            <a:spLocks/>
          </p:cNvSpPr>
          <p:nvPr/>
        </p:nvSpPr>
        <p:spPr>
          <a:xfrm>
            <a:off x="322734" y="4077072"/>
            <a:ext cx="8496944" cy="216024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速く走るために・・・</a:t>
            </a:r>
            <a:b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適切な位置にシートが引き込まれていること、風を流すこと、</a:t>
            </a:r>
            <a:br>
              <a:rPr lang="en-US" altLang="ja-JP" sz="2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ラダーに抵抗を与えてないこと、バランスを保つこと</a:t>
            </a:r>
            <a:r>
              <a:rPr lang="ja-JP" altLang="en-US" sz="12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（ハイクアウト含む）</a:t>
            </a:r>
            <a:endParaRPr lang="en-US" altLang="ja-JP" sz="24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距離を短くするために・・・</a:t>
            </a:r>
            <a:b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マークを確認すること、正しいタック（</a:t>
            </a:r>
            <a:r>
              <a:rPr lang="en-US" altLang="ja-JP" sz="2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</a:t>
            </a:r>
            <a:r>
              <a:rPr lang="ja-JP" altLang="en-US" sz="2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</a:t>
            </a:r>
            <a:r>
              <a:rPr lang="ja-JP" altLang="en-US" sz="2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）を把握し選択すること</a:t>
            </a:r>
            <a:endParaRPr lang="en-US" altLang="ja-JP" sz="20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コンテンツ プレースホルダ 2"/>
          <p:cNvSpPr txBox="1">
            <a:spLocks/>
          </p:cNvSpPr>
          <p:nvPr/>
        </p:nvSpPr>
        <p:spPr>
          <a:xfrm>
            <a:off x="-180528" y="1196840"/>
            <a:ext cx="3391538" cy="446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 algn="ctr">
              <a:spcBef>
                <a:spcPts val="580"/>
              </a:spcBef>
              <a:buNone/>
              <a:defRPr/>
            </a:pPr>
            <a:r>
              <a:rPr lang="en-US" altLang="ja-JP" sz="2000" b="1">
                <a:latin typeface="Meiryo UI" panose="020B0604030504040204" pitchFamily="50" charset="-128"/>
                <a:ea typeface="Meiryo UI" panose="020B0604030504040204" pitchFamily="50" charset="-128"/>
              </a:rPr>
              <a:t>point</a:t>
            </a:r>
            <a:r>
              <a:rPr lang="ja-JP" altLang="en-US" sz="2000" b="1">
                <a:latin typeface="Meiryo UI" panose="020B0604030504040204" pitchFamily="50" charset="-128"/>
                <a:ea typeface="Meiryo UI" panose="020B0604030504040204" pitchFamily="50" charset="-128"/>
              </a:rPr>
              <a:t>：大きな視点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CDDFE0BA-D208-2DD3-02EB-E9EA762B1B7F}"/>
              </a:ext>
            </a:extLst>
          </p:cNvPr>
          <p:cNvGrpSpPr/>
          <p:nvPr/>
        </p:nvGrpSpPr>
        <p:grpSpPr>
          <a:xfrm>
            <a:off x="6012160" y="2400221"/>
            <a:ext cx="3003246" cy="1028779"/>
            <a:chOff x="6012160" y="2400221"/>
            <a:chExt cx="3003246" cy="1028779"/>
          </a:xfrm>
        </p:grpSpPr>
        <p:sp>
          <p:nvSpPr>
            <p:cNvPr id="2" name="円/楕円 5">
              <a:extLst>
                <a:ext uri="{FF2B5EF4-FFF2-40B4-BE49-F238E27FC236}">
                  <a16:creationId xmlns:a16="http://schemas.microsoft.com/office/drawing/2014/main" id="{75D0619E-3B99-BC2D-D938-8B78D3DA6991}"/>
                </a:ext>
              </a:extLst>
            </p:cNvPr>
            <p:cNvSpPr/>
            <p:nvPr/>
          </p:nvSpPr>
          <p:spPr>
            <a:xfrm>
              <a:off x="6363168" y="2586038"/>
              <a:ext cx="1116000" cy="288000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スピード</a:t>
              </a:r>
              <a:endPara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" name="円/楕円 7">
              <a:extLst>
                <a:ext uri="{FF2B5EF4-FFF2-40B4-BE49-F238E27FC236}">
                  <a16:creationId xmlns:a16="http://schemas.microsoft.com/office/drawing/2014/main" id="{2195D987-67BC-847E-1FAC-6C6A2CDFC124}"/>
                </a:ext>
              </a:extLst>
            </p:cNvPr>
            <p:cNvSpPr/>
            <p:nvPr/>
          </p:nvSpPr>
          <p:spPr>
            <a:xfrm>
              <a:off x="6363168" y="2959690"/>
              <a:ext cx="1116000" cy="288000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コース</a:t>
              </a:r>
            </a:p>
          </p:txBody>
        </p:sp>
        <p:sp>
          <p:nvSpPr>
            <p:cNvPr id="8" name="円/楕円 8">
              <a:extLst>
                <a:ext uri="{FF2B5EF4-FFF2-40B4-BE49-F238E27FC236}">
                  <a16:creationId xmlns:a16="http://schemas.microsoft.com/office/drawing/2014/main" id="{63D31119-09F5-CA32-A8F5-174FF17A44C6}"/>
                </a:ext>
              </a:extLst>
            </p:cNvPr>
            <p:cNvSpPr/>
            <p:nvPr/>
          </p:nvSpPr>
          <p:spPr>
            <a:xfrm>
              <a:off x="7888822" y="2400221"/>
              <a:ext cx="1116000" cy="288000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スタート</a:t>
              </a:r>
            </a:p>
          </p:txBody>
        </p:sp>
        <p:sp>
          <p:nvSpPr>
            <p:cNvPr id="9" name="円/楕円 9">
              <a:extLst>
                <a:ext uri="{FF2B5EF4-FFF2-40B4-BE49-F238E27FC236}">
                  <a16:creationId xmlns:a16="http://schemas.microsoft.com/office/drawing/2014/main" id="{7BE45839-14DE-97B9-B55B-CBDD2604FD25}"/>
                </a:ext>
              </a:extLst>
            </p:cNvPr>
            <p:cNvSpPr/>
            <p:nvPr/>
          </p:nvSpPr>
          <p:spPr>
            <a:xfrm>
              <a:off x="7899406" y="2761346"/>
              <a:ext cx="1116000" cy="288000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クローズ</a:t>
              </a:r>
            </a:p>
          </p:txBody>
        </p:sp>
        <p:sp>
          <p:nvSpPr>
            <p:cNvPr id="10" name="円/楕円 10">
              <a:extLst>
                <a:ext uri="{FF2B5EF4-FFF2-40B4-BE49-F238E27FC236}">
                  <a16:creationId xmlns:a16="http://schemas.microsoft.com/office/drawing/2014/main" id="{1ED4B3B9-D809-1722-2547-B79224DD1AD6}"/>
                </a:ext>
              </a:extLst>
            </p:cNvPr>
            <p:cNvSpPr/>
            <p:nvPr/>
          </p:nvSpPr>
          <p:spPr>
            <a:xfrm>
              <a:off x="7899406" y="3141000"/>
              <a:ext cx="1116000" cy="288000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ランニング</a:t>
              </a:r>
            </a:p>
          </p:txBody>
        </p:sp>
        <p:sp>
          <p:nvSpPr>
            <p:cNvPr id="11" name="矢印: 右 10">
              <a:extLst>
                <a:ext uri="{FF2B5EF4-FFF2-40B4-BE49-F238E27FC236}">
                  <a16:creationId xmlns:a16="http://schemas.microsoft.com/office/drawing/2014/main" id="{C1AFF9B3-9CD1-1A2A-313F-FA99F9F40DE7}"/>
                </a:ext>
              </a:extLst>
            </p:cNvPr>
            <p:cNvSpPr/>
            <p:nvPr/>
          </p:nvSpPr>
          <p:spPr>
            <a:xfrm>
              <a:off x="6012160" y="2770036"/>
              <a:ext cx="351008" cy="268418"/>
            </a:xfrm>
            <a:prstGeom prst="rightArrow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矢印: 右 15">
              <a:extLst>
                <a:ext uri="{FF2B5EF4-FFF2-40B4-BE49-F238E27FC236}">
                  <a16:creationId xmlns:a16="http://schemas.microsoft.com/office/drawing/2014/main" id="{906F31D2-7825-F938-28FD-B607BABB807D}"/>
                </a:ext>
              </a:extLst>
            </p:cNvPr>
            <p:cNvSpPr/>
            <p:nvPr/>
          </p:nvSpPr>
          <p:spPr>
            <a:xfrm>
              <a:off x="7512423" y="2766058"/>
              <a:ext cx="351008" cy="268418"/>
            </a:xfrm>
            <a:prstGeom prst="rightArrow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654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2413" cy="700088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セーリングはマークへの到達順位を競う！！</a:t>
            </a:r>
            <a:endParaRPr lang="ja-JP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4966" y="2924943"/>
            <a:ext cx="3442064" cy="723275"/>
          </a:xfrm>
        </p:spPr>
        <p:txBody>
          <a:bodyPr>
            <a:no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マークを確認しましたか？　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・本部船・アウター・コース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323527" y="3996086"/>
            <a:ext cx="3611636" cy="99593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風向を確認しましたか？　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3" indent="-87313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・スタート付近・レース中間・上マーク付近・トラペゾイドの場合は・・・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571999" y="4800629"/>
            <a:ext cx="309421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3927074" y="2897325"/>
            <a:ext cx="4965407" cy="632098"/>
            <a:chOff x="4188135" y="2728820"/>
            <a:chExt cx="5146923" cy="632098"/>
          </a:xfrm>
        </p:grpSpPr>
        <p:sp>
          <p:nvSpPr>
            <p:cNvPr id="8" name="下矢印 7"/>
            <p:cNvSpPr/>
            <p:nvPr/>
          </p:nvSpPr>
          <p:spPr>
            <a:xfrm rot="16200000">
              <a:off x="4261404" y="2803491"/>
              <a:ext cx="336213" cy="482752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コンテンツ プレースホルダ 2"/>
            <p:cNvSpPr txBox="1">
              <a:spLocks/>
            </p:cNvSpPr>
            <p:nvPr/>
          </p:nvSpPr>
          <p:spPr>
            <a:xfrm>
              <a:off x="4832610" y="2728820"/>
              <a:ext cx="4502448" cy="63209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4320" indent="-274320">
                <a:spcBef>
                  <a:spcPts val="580"/>
                </a:spcBef>
                <a:buFont typeface="Wingdings 2"/>
                <a:buNone/>
                <a:defRPr/>
              </a:pP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必ず、必ず確認しましょう！！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074738" indent="-1074738">
                <a:spcBef>
                  <a:spcPts val="580"/>
                </a:spcBef>
                <a:buFont typeface="Wingdings 2"/>
                <a:buNone/>
                <a:defRPr/>
              </a:pP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なぜならば、</a:t>
              </a:r>
              <a:r>
                <a:rPr lang="ja-JP" altLang="en-US" sz="16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マークまでの帆走距離を短くしたいから</a:t>
              </a:r>
              <a:endParaRPr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3927075" y="3996086"/>
            <a:ext cx="4927705" cy="632098"/>
            <a:chOff x="4124510" y="4271290"/>
            <a:chExt cx="4181018" cy="632098"/>
          </a:xfrm>
        </p:grpSpPr>
        <p:sp>
          <p:nvSpPr>
            <p:cNvPr id="11" name="下矢印 10"/>
            <p:cNvSpPr/>
            <p:nvPr/>
          </p:nvSpPr>
          <p:spPr>
            <a:xfrm rot="16200000">
              <a:off x="4153981" y="4389119"/>
              <a:ext cx="336213" cy="395155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コンテンツ プレースホルダ 2"/>
            <p:cNvSpPr txBox="1">
              <a:spLocks/>
            </p:cNvSpPr>
            <p:nvPr/>
          </p:nvSpPr>
          <p:spPr>
            <a:xfrm>
              <a:off x="4684029" y="4271290"/>
              <a:ext cx="3621499" cy="63209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4320" indent="-274320">
                <a:spcBef>
                  <a:spcPts val="580"/>
                </a:spcBef>
                <a:buFont typeface="Wingdings 2"/>
                <a:buNone/>
                <a:defRPr/>
              </a:pP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必ず、必ず確認しましょう！！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990600" indent="-990600">
                <a:spcBef>
                  <a:spcPts val="580"/>
                </a:spcBef>
                <a:buFont typeface="Wingdings 2"/>
                <a:buNone/>
                <a:defRPr/>
              </a:pP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なぜならば、</a:t>
              </a:r>
              <a:r>
                <a:rPr lang="ja-JP" altLang="en-US" sz="16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正しいタック（</a:t>
              </a:r>
              <a:r>
                <a:rPr lang="en-US" altLang="ja-JP" sz="16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P</a:t>
              </a:r>
              <a:r>
                <a:rPr lang="ja-JP" altLang="en-US" sz="16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lang="en-US" altLang="ja-JP" sz="16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</a:t>
              </a:r>
              <a:r>
                <a:rPr lang="ja-JP" altLang="en-US" sz="16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）を走る情報源になるから</a:t>
              </a:r>
              <a:endParaRPr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3" name="コンテンツ プレースホルダ 2"/>
          <p:cNvSpPr txBox="1">
            <a:spLocks/>
          </p:cNvSpPr>
          <p:nvPr/>
        </p:nvSpPr>
        <p:spPr>
          <a:xfrm>
            <a:off x="346498" y="5013176"/>
            <a:ext cx="3339944" cy="1233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スタートラインの傾きを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確認しましたか？　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・上有利・下有利・イーブン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3935163" y="5336963"/>
            <a:ext cx="5048010" cy="925401"/>
            <a:chOff x="4028675" y="5544008"/>
            <a:chExt cx="4109146" cy="925401"/>
          </a:xfrm>
        </p:grpSpPr>
        <p:sp>
          <p:nvSpPr>
            <p:cNvPr id="14" name="下矢印 13"/>
            <p:cNvSpPr/>
            <p:nvPr/>
          </p:nvSpPr>
          <p:spPr>
            <a:xfrm rot="16200000">
              <a:off x="4046830" y="5628371"/>
              <a:ext cx="336213" cy="372523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コンテンツ プレースホルダ 2"/>
            <p:cNvSpPr txBox="1">
              <a:spLocks/>
            </p:cNvSpPr>
            <p:nvPr/>
          </p:nvSpPr>
          <p:spPr>
            <a:xfrm>
              <a:off x="4576776" y="5544008"/>
              <a:ext cx="3561045" cy="92540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4320" indent="-274320">
                <a:spcBef>
                  <a:spcPts val="580"/>
                </a:spcBef>
                <a:buFont typeface="Wingdings 2"/>
                <a:buNone/>
                <a:defRPr/>
              </a:pP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必ず、必ず確認しましょう！！</a:t>
              </a: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990600" indent="-990600">
                <a:spcBef>
                  <a:spcPts val="580"/>
                </a:spcBef>
                <a:buFont typeface="Wingdings 2"/>
                <a:buNone/>
                <a:defRPr/>
              </a:pP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なぜならば、</a:t>
              </a:r>
              <a:r>
                <a:rPr lang="ja-JP" altLang="en-US" sz="16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帆走距離を短くすること、最初にロスを背負わない戦い方ができるから</a:t>
              </a:r>
              <a:endParaRPr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539552" y="836712"/>
            <a:ext cx="8352928" cy="1227331"/>
            <a:chOff x="539552" y="836712"/>
            <a:chExt cx="8352928" cy="1227331"/>
          </a:xfrm>
        </p:grpSpPr>
        <p:sp>
          <p:nvSpPr>
            <p:cNvPr id="2" name="正方形/長方形 1"/>
            <p:cNvSpPr/>
            <p:nvPr/>
          </p:nvSpPr>
          <p:spPr>
            <a:xfrm>
              <a:off x="2908509" y="836712"/>
              <a:ext cx="329609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ヨットレースは「前半戦がカギ！！」</a:t>
              </a:r>
              <a:endParaRPr lang="ja-JP" altLang="ja-JP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539552" y="1340768"/>
              <a:ext cx="8352928" cy="7232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74320" indent="-274320" fontAlgn="auto">
                <a:spcBef>
                  <a:spcPts val="580"/>
                </a:spcBef>
                <a:spcAft>
                  <a:spcPts val="0"/>
                </a:spcAft>
                <a:buFont typeface="Wingdings 2"/>
                <a:buNone/>
                <a:defRPr/>
              </a:pPr>
              <a:r>
                <a:rPr lang="ja-JP" altLang="en-US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まずは</a:t>
              </a:r>
              <a:r>
                <a:rPr lang="ja-JP" altLang="en-US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スタート</a:t>
              </a:r>
              <a:endPara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74320" indent="-274320" fontAlgn="auto">
                <a:spcBef>
                  <a:spcPts val="580"/>
                </a:spcBef>
                <a:spcAft>
                  <a:spcPts val="0"/>
                </a:spcAft>
                <a:buFont typeface="Wingdings 2"/>
                <a:buNone/>
                <a:defRPr/>
              </a:pPr>
              <a:r>
                <a:rPr lang="ja-JP" altLang="en-US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そして、スタート後３分間でレースを優位にすすめ、一上の順位を安定させよう</a:t>
              </a:r>
              <a:endParaRPr lang="en-US" altLang="ja-JP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670E01C-8D64-B670-ECE1-9AFE898AE112}"/>
              </a:ext>
            </a:extLst>
          </p:cNvPr>
          <p:cNvSpPr/>
          <p:nvPr/>
        </p:nvSpPr>
        <p:spPr>
          <a:xfrm>
            <a:off x="301433" y="2369988"/>
            <a:ext cx="1713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スタート前に・・・</a:t>
            </a:r>
            <a:endParaRPr lang="ja-JP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005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13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21"/>
          <p:cNvSpPr/>
          <p:nvPr/>
        </p:nvSpPr>
        <p:spPr bwMode="auto">
          <a:xfrm>
            <a:off x="5040000" y="1260000"/>
            <a:ext cx="3780000" cy="36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特になし（</a:t>
            </a:r>
            <a:r>
              <a:rPr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フルスピード・フレッシュウインド優先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23" name="角丸四角形 22"/>
          <p:cNvSpPr/>
          <p:nvPr/>
        </p:nvSpPr>
        <p:spPr bwMode="auto">
          <a:xfrm>
            <a:off x="5040000" y="4860000"/>
            <a:ext cx="3780000" cy="36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ポートへタック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5040000" y="3060000"/>
            <a:ext cx="3780000" cy="36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イーブン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 bwMode="auto">
          <a:xfrm>
            <a:off x="5040000" y="2160000"/>
            <a:ext cx="3780000" cy="36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スターボで左サイドへ</a:t>
            </a:r>
          </a:p>
        </p:txBody>
      </p:sp>
      <p:sp>
        <p:nvSpPr>
          <p:cNvPr id="27" name="角丸四角形 26"/>
          <p:cNvSpPr/>
          <p:nvPr/>
        </p:nvSpPr>
        <p:spPr bwMode="auto">
          <a:xfrm>
            <a:off x="5040000" y="3960000"/>
            <a:ext cx="3780000" cy="36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スターボ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127" name="グループ化 33"/>
          <p:cNvGrpSpPr>
            <a:grpSpLocks/>
          </p:cNvGrpSpPr>
          <p:nvPr/>
        </p:nvGrpSpPr>
        <p:grpSpPr bwMode="auto">
          <a:xfrm>
            <a:off x="74613" y="1697997"/>
            <a:ext cx="4497387" cy="4186866"/>
            <a:chOff x="1" y="1639144"/>
            <a:chExt cx="4498258" cy="4186727"/>
          </a:xfrm>
        </p:grpSpPr>
        <p:cxnSp>
          <p:nvCxnSpPr>
            <p:cNvPr id="61" name="直線コネクタ 60"/>
            <p:cNvCxnSpPr/>
            <p:nvPr/>
          </p:nvCxnSpPr>
          <p:spPr>
            <a:xfrm rot="5400000">
              <a:off x="310862" y="3699486"/>
              <a:ext cx="39289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円/楕円 3"/>
            <p:cNvSpPr/>
            <p:nvPr/>
          </p:nvSpPr>
          <p:spPr>
            <a:xfrm>
              <a:off x="2201777" y="1639144"/>
              <a:ext cx="142903" cy="1428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grpSp>
          <p:nvGrpSpPr>
            <p:cNvPr id="3" name="グループ化 28"/>
            <p:cNvGrpSpPr/>
            <p:nvPr/>
          </p:nvGrpSpPr>
          <p:grpSpPr>
            <a:xfrm>
              <a:off x="1092589" y="5576341"/>
              <a:ext cx="2370622" cy="249530"/>
              <a:chOff x="3571868" y="4857760"/>
              <a:chExt cx="1857388" cy="142876"/>
            </a:xfrm>
            <a:scene3d>
              <a:camera prst="orthographicFront">
                <a:rot lat="0" lon="0" rev="0"/>
              </a:camera>
              <a:lightRig rig="threePt" dir="t"/>
            </a:scene3d>
          </p:grpSpPr>
          <p:sp>
            <p:nvSpPr>
              <p:cNvPr id="30" name="円/楕円 29"/>
              <p:cNvSpPr/>
              <p:nvPr/>
            </p:nvSpPr>
            <p:spPr>
              <a:xfrm>
                <a:off x="3571868" y="4857760"/>
                <a:ext cx="142876" cy="142876"/>
              </a:xfrm>
              <a:prstGeom prst="ellipse">
                <a:avLst/>
              </a:pr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1" name="円/楕円 30"/>
              <p:cNvSpPr/>
              <p:nvPr/>
            </p:nvSpPr>
            <p:spPr>
              <a:xfrm>
                <a:off x="5286380" y="4857760"/>
                <a:ext cx="142876" cy="142876"/>
              </a:xfrm>
              <a:prstGeom prst="ellipse">
                <a:avLst/>
              </a:pr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32" name="直線コネクタ 31"/>
              <p:cNvCxnSpPr>
                <a:stCxn id="30" idx="6"/>
                <a:endCxn id="31" idx="2"/>
              </p:cNvCxnSpPr>
              <p:nvPr/>
            </p:nvCxnSpPr>
            <p:spPr>
              <a:xfrm>
                <a:off x="3714744" y="4929198"/>
                <a:ext cx="1571636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直線コネクタ 34"/>
            <p:cNvCxnSpPr/>
            <p:nvPr/>
          </p:nvCxnSpPr>
          <p:spPr>
            <a:xfrm rot="16200000" flipH="1">
              <a:off x="2255736" y="1733973"/>
              <a:ext cx="2251000" cy="2234045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rot="10800000" flipV="1">
              <a:off x="1" y="1755657"/>
              <a:ext cx="2270565" cy="2211313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 rot="5400000">
              <a:off x="2767747" y="3977888"/>
              <a:ext cx="1747780" cy="1713244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 rot="16200000" flipH="1">
              <a:off x="-66489" y="4019174"/>
              <a:ext cx="1739842" cy="1606861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下矢印 37"/>
          <p:cNvSpPr/>
          <p:nvPr/>
        </p:nvSpPr>
        <p:spPr>
          <a:xfrm>
            <a:off x="2123728" y="1009666"/>
            <a:ext cx="484187" cy="46196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 bwMode="auto">
          <a:xfrm>
            <a:off x="5040000" y="900000"/>
            <a:ext cx="3780000" cy="360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理想的なスタートの位置</a:t>
            </a:r>
          </a:p>
        </p:txBody>
      </p:sp>
      <p:sp>
        <p:nvSpPr>
          <p:cNvPr id="26" name="角丸四角形 25"/>
          <p:cNvSpPr/>
          <p:nvPr/>
        </p:nvSpPr>
        <p:spPr bwMode="auto">
          <a:xfrm>
            <a:off x="5040000" y="1800225"/>
            <a:ext cx="3780000" cy="360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スタート後の集団の流れ</a:t>
            </a:r>
          </a:p>
        </p:txBody>
      </p:sp>
      <p:sp>
        <p:nvSpPr>
          <p:cNvPr id="28" name="角丸四角形 27"/>
          <p:cNvSpPr/>
          <p:nvPr/>
        </p:nvSpPr>
        <p:spPr bwMode="auto">
          <a:xfrm>
            <a:off x="5040000" y="4500000"/>
            <a:ext cx="3780000" cy="360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悪いスタートの後</a:t>
            </a:r>
          </a:p>
        </p:txBody>
      </p:sp>
      <p:sp>
        <p:nvSpPr>
          <p:cNvPr id="29" name="角丸四角形 28"/>
          <p:cNvSpPr/>
          <p:nvPr/>
        </p:nvSpPr>
        <p:spPr bwMode="auto">
          <a:xfrm>
            <a:off x="5040000" y="3600000"/>
            <a:ext cx="3780000" cy="360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良いスタートの後</a:t>
            </a:r>
          </a:p>
        </p:txBody>
      </p:sp>
      <p:sp>
        <p:nvSpPr>
          <p:cNvPr id="33" name="角丸四角形 32"/>
          <p:cNvSpPr/>
          <p:nvPr/>
        </p:nvSpPr>
        <p:spPr bwMode="auto">
          <a:xfrm>
            <a:off x="5040000" y="2700338"/>
            <a:ext cx="3780000" cy="360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ポートとスターボどちらが長い</a:t>
            </a:r>
          </a:p>
        </p:txBody>
      </p:sp>
      <p:grpSp>
        <p:nvGrpSpPr>
          <p:cNvPr id="5" name="グループ化 36"/>
          <p:cNvGrpSpPr>
            <a:grpSpLocks/>
          </p:cNvGrpSpPr>
          <p:nvPr/>
        </p:nvGrpSpPr>
        <p:grpSpPr bwMode="auto">
          <a:xfrm>
            <a:off x="1390650" y="5327650"/>
            <a:ext cx="1649413" cy="201613"/>
            <a:chOff x="1168937" y="5298021"/>
            <a:chExt cx="1649405" cy="201180"/>
          </a:xfrm>
        </p:grpSpPr>
        <p:sp>
          <p:nvSpPr>
            <p:cNvPr id="40" name="下矢印 39"/>
            <p:cNvSpPr/>
            <p:nvPr/>
          </p:nvSpPr>
          <p:spPr>
            <a:xfrm rot="7975884">
              <a:off x="2468431" y="5070085"/>
              <a:ext cx="121975" cy="577847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1" name="下矢印 40"/>
            <p:cNvSpPr/>
            <p:nvPr/>
          </p:nvSpPr>
          <p:spPr>
            <a:xfrm rot="7975884">
              <a:off x="1396873" y="5149290"/>
              <a:ext cx="121975" cy="577847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4" name="下矢印 43"/>
            <p:cNvSpPr/>
            <p:nvPr/>
          </p:nvSpPr>
          <p:spPr>
            <a:xfrm rot="7975884">
              <a:off x="1932652" y="5110481"/>
              <a:ext cx="121974" cy="576260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5" name="下矢印 44"/>
          <p:cNvSpPr/>
          <p:nvPr/>
        </p:nvSpPr>
        <p:spPr>
          <a:xfrm rot="13516061">
            <a:off x="2925763" y="4754562"/>
            <a:ext cx="484188" cy="461963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Rectangle 2"/>
          <p:cNvSpPr>
            <a:spLocks noChangeArrowheads="1"/>
          </p:cNvSpPr>
          <p:nvPr/>
        </p:nvSpPr>
        <p:spPr bwMode="auto">
          <a:xfrm>
            <a:off x="0" y="0"/>
            <a:ext cx="9142413" cy="700088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スタート時のセオリー　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～マークと風向が同じ、スタートラインに傾きがない場合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4320928" y="5416773"/>
            <a:ext cx="4643560" cy="1129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イーブンなのでどこから出ても条件は同じ</a:t>
            </a:r>
            <a:endParaRPr kumimoji="1" lang="en-US" altLang="ja-JP" sz="16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ただし、エリアの中で風が変化した場合はマークへむかう</a:t>
            </a:r>
            <a:br>
              <a:rPr lang="en-US" altLang="ja-JP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タック（</a:t>
            </a:r>
            <a:r>
              <a:rPr lang="en-US" altLang="ja-JP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</a:t>
            </a:r>
            <a:r>
              <a:rPr lang="ja-JP" altLang="en-US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</a:t>
            </a:r>
            <a:r>
              <a:rPr lang="ja-JP" altLang="en-US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）を選択するのがセオリー</a:t>
            </a:r>
            <a:endParaRPr kumimoji="1" lang="ja-JP" altLang="en-US" sz="16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180000" y="900000"/>
            <a:ext cx="1440000" cy="54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イーブン</a:t>
            </a:r>
          </a:p>
        </p:txBody>
      </p:sp>
    </p:spTree>
    <p:extLst>
      <p:ext uri="{BB962C8B-B14F-4D97-AF65-F5344CB8AC3E}">
        <p14:creationId xmlns:p14="http://schemas.microsoft.com/office/powerpoint/2010/main" val="133702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7" grpId="0" animBg="1"/>
      <p:bldP spid="21" grpId="0" animBg="1"/>
      <p:bldP spid="26" grpId="0" animBg="1"/>
      <p:bldP spid="28" grpId="0" animBg="1"/>
      <p:bldP spid="29" grpId="0" animBg="1"/>
      <p:bldP spid="33" grpId="0" animBg="1"/>
      <p:bldP spid="45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直線コネクタ 32"/>
          <p:cNvCxnSpPr/>
          <p:nvPr/>
        </p:nvCxnSpPr>
        <p:spPr>
          <a:xfrm>
            <a:off x="1976438" y="2020888"/>
            <a:ext cx="14286" cy="3948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1896912" y="1927918"/>
            <a:ext cx="162729" cy="1497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2413" cy="700088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スタート時のセオリー　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～マークと風向が同じ、スタートラインに傾きがある場合</a:t>
            </a:r>
          </a:p>
        </p:txBody>
      </p:sp>
      <p:grpSp>
        <p:nvGrpSpPr>
          <p:cNvPr id="2" name="グループ化 20"/>
          <p:cNvGrpSpPr/>
          <p:nvPr/>
        </p:nvGrpSpPr>
        <p:grpSpPr>
          <a:xfrm rot="20628941">
            <a:off x="899655" y="5859966"/>
            <a:ext cx="2412929" cy="216368"/>
            <a:chOff x="3571868" y="4857760"/>
            <a:chExt cx="1857388" cy="142876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9" name="円/楕円 8"/>
            <p:cNvSpPr/>
            <p:nvPr/>
          </p:nvSpPr>
          <p:spPr>
            <a:xfrm>
              <a:off x="3571868" y="4857760"/>
              <a:ext cx="142876" cy="142876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5286380" y="4857760"/>
              <a:ext cx="142876" cy="142876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5" name="直線コネクタ 14"/>
            <p:cNvCxnSpPr>
              <a:stCxn id="9" idx="6"/>
              <a:endCxn id="10" idx="2"/>
            </p:cNvCxnSpPr>
            <p:nvPr/>
          </p:nvCxnSpPr>
          <p:spPr>
            <a:xfrm>
              <a:off x="3714744" y="4929198"/>
              <a:ext cx="1571636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正方形/長方形 37"/>
          <p:cNvSpPr/>
          <p:nvPr/>
        </p:nvSpPr>
        <p:spPr>
          <a:xfrm rot="18636114">
            <a:off x="1168440" y="2406827"/>
            <a:ext cx="2353108" cy="2988241"/>
          </a:xfrm>
          <a:prstGeom prst="rect">
            <a:avLst/>
          </a:prstGeom>
          <a:noFill/>
          <a:ln>
            <a:solidFill>
              <a:srgbClr val="FF0000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180000" y="900000"/>
            <a:ext cx="1440000" cy="54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上有利</a:t>
            </a:r>
          </a:p>
        </p:txBody>
      </p:sp>
      <p:sp>
        <p:nvSpPr>
          <p:cNvPr id="18" name="下矢印 17"/>
          <p:cNvSpPr/>
          <p:nvPr/>
        </p:nvSpPr>
        <p:spPr>
          <a:xfrm>
            <a:off x="1733550" y="1307102"/>
            <a:ext cx="485775" cy="46196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 bwMode="auto">
          <a:xfrm>
            <a:off x="5040000" y="1260000"/>
            <a:ext cx="3780000" cy="36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 bwMode="auto">
          <a:xfrm>
            <a:off x="5040000" y="900000"/>
            <a:ext cx="3780000" cy="360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理想的なスタートの位置</a:t>
            </a:r>
          </a:p>
        </p:txBody>
      </p:sp>
      <p:sp>
        <p:nvSpPr>
          <p:cNvPr id="30" name="角丸四角形 29"/>
          <p:cNvSpPr/>
          <p:nvPr/>
        </p:nvSpPr>
        <p:spPr bwMode="auto">
          <a:xfrm>
            <a:off x="5040000" y="2160000"/>
            <a:ext cx="3780000" cy="36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5040000" y="1799307"/>
            <a:ext cx="3780000" cy="360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スタート後の集団の流れ</a:t>
            </a:r>
          </a:p>
        </p:txBody>
      </p:sp>
      <p:sp>
        <p:nvSpPr>
          <p:cNvPr id="28" name="角丸四角形 27"/>
          <p:cNvSpPr/>
          <p:nvPr/>
        </p:nvSpPr>
        <p:spPr bwMode="auto">
          <a:xfrm>
            <a:off x="5040000" y="4860000"/>
            <a:ext cx="3780000" cy="36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 bwMode="auto">
          <a:xfrm>
            <a:off x="5040000" y="4500000"/>
            <a:ext cx="3780000" cy="360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悪いスタートの後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5040000" y="3960000"/>
            <a:ext cx="3780000" cy="36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 bwMode="auto">
          <a:xfrm>
            <a:off x="5040000" y="3600000"/>
            <a:ext cx="3780000" cy="360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良いスタートの後</a:t>
            </a:r>
          </a:p>
        </p:txBody>
      </p:sp>
      <p:sp>
        <p:nvSpPr>
          <p:cNvPr id="29" name="角丸四角形 28"/>
          <p:cNvSpPr/>
          <p:nvPr/>
        </p:nvSpPr>
        <p:spPr bwMode="auto">
          <a:xfrm>
            <a:off x="5040000" y="3060000"/>
            <a:ext cx="3780000" cy="36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5040000" y="2700338"/>
            <a:ext cx="3780000" cy="360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ポートとスターボどちらが長い</a:t>
            </a:r>
          </a:p>
        </p:txBody>
      </p:sp>
      <p:sp>
        <p:nvSpPr>
          <p:cNvPr id="31" name="角丸四角形 30"/>
          <p:cNvSpPr/>
          <p:nvPr/>
        </p:nvSpPr>
        <p:spPr bwMode="auto">
          <a:xfrm>
            <a:off x="5040000" y="5760000"/>
            <a:ext cx="3780000" cy="720000"/>
          </a:xfrm>
          <a:prstGeom prst="roundRect">
            <a:avLst>
              <a:gd name="adj" fmla="val 894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スタート後下マーク付近で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イーブンになる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スタート前にチェックした風向を頭に入れておく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角丸四角形 38"/>
          <p:cNvSpPr/>
          <p:nvPr/>
        </p:nvSpPr>
        <p:spPr bwMode="auto">
          <a:xfrm>
            <a:off x="5040000" y="5400000"/>
            <a:ext cx="3780000" cy="360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スタート後の注意点</a:t>
            </a:r>
          </a:p>
        </p:txBody>
      </p:sp>
      <p:grpSp>
        <p:nvGrpSpPr>
          <p:cNvPr id="3" name="グループ化 31"/>
          <p:cNvGrpSpPr>
            <a:grpSpLocks/>
          </p:cNvGrpSpPr>
          <p:nvPr/>
        </p:nvGrpSpPr>
        <p:grpSpPr bwMode="auto">
          <a:xfrm>
            <a:off x="1387475" y="5335588"/>
            <a:ext cx="1455738" cy="382587"/>
            <a:chOff x="1773706" y="5928554"/>
            <a:chExt cx="1456232" cy="381917"/>
          </a:xfrm>
        </p:grpSpPr>
        <p:sp>
          <p:nvSpPr>
            <p:cNvPr id="41" name="下矢印 40"/>
            <p:cNvSpPr/>
            <p:nvPr/>
          </p:nvSpPr>
          <p:spPr bwMode="auto">
            <a:xfrm rot="7975884">
              <a:off x="2879903" y="5700543"/>
              <a:ext cx="122023" cy="578046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2" name="下矢印 41"/>
            <p:cNvSpPr/>
            <p:nvPr/>
          </p:nvSpPr>
          <p:spPr bwMode="auto">
            <a:xfrm rot="7975884">
              <a:off x="2001717" y="5960437"/>
              <a:ext cx="122023" cy="578046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3" name="下矢印 42"/>
            <p:cNvSpPr/>
            <p:nvPr/>
          </p:nvSpPr>
          <p:spPr bwMode="auto">
            <a:xfrm rot="7975884">
              <a:off x="2447162" y="5831284"/>
              <a:ext cx="122023" cy="576458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48" name="直線コネクタ 47"/>
          <p:cNvCxnSpPr/>
          <p:nvPr/>
        </p:nvCxnSpPr>
        <p:spPr>
          <a:xfrm rot="5400000" flipH="1" flipV="1">
            <a:off x="1901825" y="3509963"/>
            <a:ext cx="1741487" cy="1563688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屈折矢印 69"/>
          <p:cNvSpPr/>
          <p:nvPr/>
        </p:nvSpPr>
        <p:spPr>
          <a:xfrm rot="18615199">
            <a:off x="2626519" y="4520407"/>
            <a:ext cx="466725" cy="731837"/>
          </a:xfrm>
          <a:prstGeom prst="bent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EB649D-A7BE-CFB6-ED47-5E6123F7479F}"/>
              </a:ext>
            </a:extLst>
          </p:cNvPr>
          <p:cNvSpPr txBox="1"/>
          <p:nvPr/>
        </p:nvSpPr>
        <p:spPr>
          <a:xfrm>
            <a:off x="5039999" y="1296000"/>
            <a:ext cx="3780000" cy="288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本部船サイドの下（上集団の下フルスピード）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C3EBAE-121E-5D59-D041-B571F766BFAB}"/>
              </a:ext>
            </a:extLst>
          </p:cNvPr>
          <p:cNvSpPr txBox="1"/>
          <p:nvPr/>
        </p:nvSpPr>
        <p:spPr>
          <a:xfrm>
            <a:off x="5040000" y="2196000"/>
            <a:ext cx="3780000" cy="288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スターボで左サイドへ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CE5763-14A5-E871-E983-B090508EA467}"/>
              </a:ext>
            </a:extLst>
          </p:cNvPr>
          <p:cNvSpPr txBox="1"/>
          <p:nvPr/>
        </p:nvSpPr>
        <p:spPr>
          <a:xfrm>
            <a:off x="5040000" y="3096000"/>
            <a:ext cx="3780000" cy="288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スターボ（少し）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C68D99-51AE-471F-3D08-C4BBA4D090F2}"/>
              </a:ext>
            </a:extLst>
          </p:cNvPr>
          <p:cNvSpPr txBox="1"/>
          <p:nvPr/>
        </p:nvSpPr>
        <p:spPr>
          <a:xfrm>
            <a:off x="5040000" y="3996000"/>
            <a:ext cx="3780000" cy="288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スターボ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1AF436-0C3D-2871-C21A-8E93DEEB5947}"/>
              </a:ext>
            </a:extLst>
          </p:cNvPr>
          <p:cNvSpPr txBox="1"/>
          <p:nvPr/>
        </p:nvSpPr>
        <p:spPr>
          <a:xfrm>
            <a:off x="5040000" y="4896000"/>
            <a:ext cx="3780000" cy="288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タックしてフリーな位置でスターボに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86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9" grpId="0" animBg="1"/>
      <p:bldP spid="70" grpId="0" animBg="1"/>
      <p:bldP spid="4" grpId="0"/>
      <p:bldP spid="5" grpId="0"/>
      <p:bldP spid="7" grpId="0"/>
      <p:bldP spid="8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線コネクタ 17"/>
          <p:cNvCxnSpPr/>
          <p:nvPr/>
        </p:nvCxnSpPr>
        <p:spPr>
          <a:xfrm>
            <a:off x="2699793" y="1838473"/>
            <a:ext cx="0" cy="4105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円/楕円 3"/>
          <p:cNvSpPr/>
          <p:nvPr/>
        </p:nvSpPr>
        <p:spPr>
          <a:xfrm>
            <a:off x="2608549" y="1739963"/>
            <a:ext cx="162729" cy="14971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" name="グループ化 4"/>
          <p:cNvGrpSpPr/>
          <p:nvPr/>
        </p:nvGrpSpPr>
        <p:grpSpPr>
          <a:xfrm rot="786641">
            <a:off x="1468748" y="5815722"/>
            <a:ext cx="2412929" cy="216368"/>
            <a:chOff x="3571868" y="4857760"/>
            <a:chExt cx="1857388" cy="142876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6" name="円/楕円 5"/>
            <p:cNvSpPr/>
            <p:nvPr/>
          </p:nvSpPr>
          <p:spPr>
            <a:xfrm>
              <a:off x="3571868" y="4857760"/>
              <a:ext cx="142876" cy="142876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" name="円/楕円 6"/>
            <p:cNvSpPr/>
            <p:nvPr/>
          </p:nvSpPr>
          <p:spPr>
            <a:xfrm>
              <a:off x="5286380" y="4857760"/>
              <a:ext cx="142876" cy="142876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8" name="直線コネクタ 7"/>
            <p:cNvCxnSpPr>
              <a:stCxn id="6" idx="6"/>
              <a:endCxn id="7" idx="2"/>
            </p:cNvCxnSpPr>
            <p:nvPr/>
          </p:nvCxnSpPr>
          <p:spPr>
            <a:xfrm>
              <a:off x="3714744" y="4929198"/>
              <a:ext cx="1571636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正方形/長方形 8"/>
          <p:cNvSpPr/>
          <p:nvPr/>
        </p:nvSpPr>
        <p:spPr>
          <a:xfrm rot="18636114">
            <a:off x="739746" y="2732932"/>
            <a:ext cx="3325055" cy="2106612"/>
          </a:xfrm>
          <a:prstGeom prst="rect">
            <a:avLst/>
          </a:prstGeom>
          <a:noFill/>
          <a:ln>
            <a:solidFill>
              <a:srgbClr val="FF0000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 bwMode="auto">
          <a:xfrm>
            <a:off x="5040000" y="1260000"/>
            <a:ext cx="3780000" cy="36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 bwMode="auto">
          <a:xfrm>
            <a:off x="5040000" y="3960000"/>
            <a:ext cx="3780000" cy="36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 bwMode="auto">
          <a:xfrm>
            <a:off x="5040000" y="4860000"/>
            <a:ext cx="3780000" cy="36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 bwMode="auto">
          <a:xfrm>
            <a:off x="5040000" y="2160000"/>
            <a:ext cx="3780000" cy="36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 bwMode="auto">
          <a:xfrm>
            <a:off x="5040000" y="5760000"/>
            <a:ext cx="3780000" cy="720000"/>
          </a:xfrm>
          <a:prstGeom prst="roundRect">
            <a:avLst>
              <a:gd name="adj" fmla="val 1123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大部分がポートタックを帆走するが、見せかけの集団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上有利同様、下マーク付近でイーブンになる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 bwMode="auto">
          <a:xfrm>
            <a:off x="5040000" y="3060000"/>
            <a:ext cx="3780000" cy="36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80000" y="900000"/>
            <a:ext cx="1440000" cy="54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下有利</a:t>
            </a:r>
          </a:p>
        </p:txBody>
      </p:sp>
      <p:sp>
        <p:nvSpPr>
          <p:cNvPr id="21" name="下矢印 20"/>
          <p:cNvSpPr/>
          <p:nvPr/>
        </p:nvSpPr>
        <p:spPr>
          <a:xfrm>
            <a:off x="2447025" y="1044967"/>
            <a:ext cx="485775" cy="46196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 bwMode="auto">
          <a:xfrm>
            <a:off x="5040000" y="900000"/>
            <a:ext cx="3780000" cy="360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理想的なスタートの位置</a:t>
            </a:r>
          </a:p>
        </p:txBody>
      </p:sp>
      <p:sp>
        <p:nvSpPr>
          <p:cNvPr id="20" name="角丸四角形 19"/>
          <p:cNvSpPr/>
          <p:nvPr/>
        </p:nvSpPr>
        <p:spPr bwMode="auto">
          <a:xfrm>
            <a:off x="5040000" y="1800000"/>
            <a:ext cx="3780000" cy="360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スタート後の集団の流れ</a:t>
            </a:r>
          </a:p>
        </p:txBody>
      </p:sp>
      <p:sp>
        <p:nvSpPr>
          <p:cNvPr id="22" name="角丸四角形 21"/>
          <p:cNvSpPr/>
          <p:nvPr/>
        </p:nvSpPr>
        <p:spPr bwMode="auto">
          <a:xfrm>
            <a:off x="5040000" y="4500000"/>
            <a:ext cx="3780000" cy="360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悪いスタートの後</a:t>
            </a:r>
          </a:p>
        </p:txBody>
      </p:sp>
      <p:sp>
        <p:nvSpPr>
          <p:cNvPr id="23" name="角丸四角形 22"/>
          <p:cNvSpPr/>
          <p:nvPr/>
        </p:nvSpPr>
        <p:spPr bwMode="auto">
          <a:xfrm>
            <a:off x="5040000" y="3600000"/>
            <a:ext cx="3780000" cy="360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良いスタートの後</a:t>
            </a:r>
          </a:p>
        </p:txBody>
      </p:sp>
      <p:sp>
        <p:nvSpPr>
          <p:cNvPr id="24" name="角丸四角形 23"/>
          <p:cNvSpPr/>
          <p:nvPr/>
        </p:nvSpPr>
        <p:spPr bwMode="auto">
          <a:xfrm>
            <a:off x="5040000" y="2700000"/>
            <a:ext cx="3780000" cy="360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ポートとスターボどちらが長い</a:t>
            </a:r>
          </a:p>
        </p:txBody>
      </p:sp>
      <p:sp>
        <p:nvSpPr>
          <p:cNvPr id="25" name="角丸四角形 24"/>
          <p:cNvSpPr/>
          <p:nvPr/>
        </p:nvSpPr>
        <p:spPr bwMode="auto">
          <a:xfrm>
            <a:off x="5040000" y="5400000"/>
            <a:ext cx="3780000" cy="3600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スタート後の注意点</a:t>
            </a:r>
          </a:p>
        </p:txBody>
      </p:sp>
      <p:sp>
        <p:nvSpPr>
          <p:cNvPr id="29" name="下矢印 28"/>
          <p:cNvSpPr/>
          <p:nvPr/>
        </p:nvSpPr>
        <p:spPr>
          <a:xfrm rot="13270792">
            <a:off x="2900363" y="4837113"/>
            <a:ext cx="163512" cy="63023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下矢印 29"/>
          <p:cNvSpPr/>
          <p:nvPr/>
        </p:nvSpPr>
        <p:spPr>
          <a:xfrm rot="13270792">
            <a:off x="1901825" y="4624388"/>
            <a:ext cx="161925" cy="63023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下矢印 30"/>
          <p:cNvSpPr/>
          <p:nvPr/>
        </p:nvSpPr>
        <p:spPr>
          <a:xfrm rot="13270792">
            <a:off x="2443163" y="4741863"/>
            <a:ext cx="161925" cy="630237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屈折矢印 32"/>
          <p:cNvSpPr/>
          <p:nvPr/>
        </p:nvSpPr>
        <p:spPr>
          <a:xfrm rot="13256138" flipV="1">
            <a:off x="1269719" y="4313784"/>
            <a:ext cx="541037" cy="662183"/>
          </a:xfrm>
          <a:prstGeom prst="bentUpArrow">
            <a:avLst/>
          </a:prstGeom>
          <a:noFill/>
          <a:ln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0" y="0"/>
            <a:ext cx="9142413" cy="700088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スタート時のセオリー　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～マークと風向が同じ、スタートラインに傾きがある場合</a:t>
            </a:r>
          </a:p>
        </p:txBody>
      </p:sp>
      <p:cxnSp>
        <p:nvCxnSpPr>
          <p:cNvPr id="28" name="直線コネクタ 27"/>
          <p:cNvCxnSpPr/>
          <p:nvPr/>
        </p:nvCxnSpPr>
        <p:spPr>
          <a:xfrm>
            <a:off x="1118940" y="3645024"/>
            <a:ext cx="1592239" cy="1411957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FFFD6315-3556-66AC-6CEA-98510D84C992}"/>
              </a:ext>
            </a:extLst>
          </p:cNvPr>
          <p:cNvSpPr txBox="1"/>
          <p:nvPr/>
        </p:nvSpPr>
        <p:spPr>
          <a:xfrm>
            <a:off x="5040000" y="1286112"/>
            <a:ext cx="3780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アウターサイドの上（下集団の上フルスピード）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88FAC93-A76E-2C6F-BAF9-0E7AD42F0C7B}"/>
              </a:ext>
            </a:extLst>
          </p:cNvPr>
          <p:cNvSpPr txBox="1"/>
          <p:nvPr/>
        </p:nvSpPr>
        <p:spPr>
          <a:xfrm>
            <a:off x="5040000" y="2186112"/>
            <a:ext cx="3780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ポートタックで右サイドへ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63452F2-9489-FD91-D740-BE5D1EEC1A34}"/>
              </a:ext>
            </a:extLst>
          </p:cNvPr>
          <p:cNvSpPr txBox="1"/>
          <p:nvPr/>
        </p:nvSpPr>
        <p:spPr>
          <a:xfrm>
            <a:off x="5040000" y="3086112"/>
            <a:ext cx="3780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ポート（少し）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581A0E4-7F81-DDDF-E894-22931B7D3AEB}"/>
              </a:ext>
            </a:extLst>
          </p:cNvPr>
          <p:cNvSpPr txBox="1"/>
          <p:nvPr/>
        </p:nvSpPr>
        <p:spPr>
          <a:xfrm>
            <a:off x="5040000" y="3986112"/>
            <a:ext cx="3780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集団に合わせてポートタックに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9BC8FDD-A3E6-C626-3FF3-1234A14CC529}"/>
              </a:ext>
            </a:extLst>
          </p:cNvPr>
          <p:cNvSpPr txBox="1"/>
          <p:nvPr/>
        </p:nvSpPr>
        <p:spPr>
          <a:xfrm>
            <a:off x="5040000" y="4886112"/>
            <a:ext cx="3780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スターボタックで集団の上側にでてポートに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691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4" grpId="0"/>
      <p:bldP spid="35" grpId="0"/>
      <p:bldP spid="36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2413" cy="700088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スタートを成功させるために！！</a:t>
            </a:r>
            <a:endParaRPr lang="ja-JP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 2"/>
          <p:cNvSpPr>
            <a:spLocks noGrp="1"/>
          </p:cNvSpPr>
          <p:nvPr>
            <p:ph idx="1"/>
          </p:nvPr>
        </p:nvSpPr>
        <p:spPr>
          <a:xfrm>
            <a:off x="685006" y="908720"/>
            <a:ext cx="7055346" cy="904197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ラインの確認はしましたか？　→　正確に測れてますか？　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1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・見通し</a:t>
            </a:r>
            <a:endParaRPr lang="en-US" altLang="ja-JP" sz="2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1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・ライン帆走</a:t>
            </a:r>
            <a:endParaRPr lang="en-US" altLang="ja-JP" sz="2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コンテンツ プレースホルダ 2"/>
          <p:cNvSpPr txBox="1">
            <a:spLocks/>
          </p:cNvSpPr>
          <p:nvPr/>
        </p:nvSpPr>
        <p:spPr>
          <a:xfrm>
            <a:off x="524749" y="3277315"/>
            <a:ext cx="7055346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sz="2100" dirty="0">
                <a:latin typeface="Meiryo UI" panose="020B0604030504040204" pitchFamily="50" charset="-128"/>
                <a:ea typeface="Meiryo UI" panose="020B0604030504040204" pitchFamily="50" charset="-128"/>
              </a:rPr>
              <a:t>スタートが失敗した原因は何ですか？</a:t>
            </a:r>
            <a:endParaRPr lang="en-US" altLang="ja-JP" sz="2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sz="21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・ラインが見えていない・・</a:t>
            </a:r>
            <a:endParaRPr lang="en-US" altLang="ja-JP" sz="2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sz="21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・横流れして下の船にくっついた・・・</a:t>
            </a:r>
            <a:endParaRPr lang="en-US" altLang="ja-JP" sz="2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sz="21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・加速が悪くて上突破された・・・</a:t>
            </a:r>
            <a:endParaRPr lang="en-US" altLang="ja-JP" sz="2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1547664" y="2132857"/>
            <a:ext cx="144016" cy="14401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" name="直線コネクタ 8"/>
          <p:cNvCxnSpPr>
            <a:stCxn id="7" idx="6"/>
          </p:cNvCxnSpPr>
          <p:nvPr/>
        </p:nvCxnSpPr>
        <p:spPr>
          <a:xfrm>
            <a:off x="1691680" y="2204865"/>
            <a:ext cx="51845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Desk1\Desktop\w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981876"/>
            <a:ext cx="432048" cy="411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フリーフォーム 21"/>
          <p:cNvSpPr/>
          <p:nvPr/>
        </p:nvSpPr>
        <p:spPr>
          <a:xfrm rot="10800000">
            <a:off x="1666590" y="2226930"/>
            <a:ext cx="5830956" cy="344542"/>
          </a:xfrm>
          <a:custGeom>
            <a:avLst/>
            <a:gdLst>
              <a:gd name="connsiteX0" fmla="*/ 5838128 w 5838128"/>
              <a:gd name="connsiteY0" fmla="*/ 414878 h 423819"/>
              <a:gd name="connsiteX1" fmla="*/ 5234279 w 5838128"/>
              <a:gd name="connsiteY1" fmla="*/ 130206 h 423819"/>
              <a:gd name="connsiteX2" fmla="*/ 4880596 w 5838128"/>
              <a:gd name="connsiteY2" fmla="*/ 43942 h 423819"/>
              <a:gd name="connsiteX3" fmla="*/ 4397517 w 5838128"/>
              <a:gd name="connsiteY3" fmla="*/ 199218 h 423819"/>
              <a:gd name="connsiteX4" fmla="*/ 3750536 w 5838128"/>
              <a:gd name="connsiteY4" fmla="*/ 319987 h 423819"/>
              <a:gd name="connsiteX5" fmla="*/ 3069049 w 5838128"/>
              <a:gd name="connsiteY5" fmla="*/ 423504 h 423819"/>
              <a:gd name="connsiteX6" fmla="*/ 2120143 w 5838128"/>
              <a:gd name="connsiteY6" fmla="*/ 354493 h 423819"/>
              <a:gd name="connsiteX7" fmla="*/ 1197117 w 5838128"/>
              <a:gd name="connsiteY7" fmla="*/ 285482 h 423819"/>
              <a:gd name="connsiteX8" fmla="*/ 567388 w 5838128"/>
              <a:gd name="connsiteY8" fmla="*/ 173338 h 423819"/>
              <a:gd name="connsiteX9" fmla="*/ 49804 w 5838128"/>
              <a:gd name="connsiteY9" fmla="*/ 18063 h 423819"/>
              <a:gd name="connsiteX10" fmla="*/ 49804 w 5838128"/>
              <a:gd name="connsiteY10" fmla="*/ 9436 h 423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838128" h="423819">
                <a:moveTo>
                  <a:pt x="5838128" y="414878"/>
                </a:moveTo>
                <a:cubicBezTo>
                  <a:pt x="5615998" y="303453"/>
                  <a:pt x="5393868" y="192029"/>
                  <a:pt x="5234279" y="130206"/>
                </a:cubicBezTo>
                <a:cubicBezTo>
                  <a:pt x="5074690" y="68383"/>
                  <a:pt x="5020056" y="32440"/>
                  <a:pt x="4880596" y="43942"/>
                </a:cubicBezTo>
                <a:cubicBezTo>
                  <a:pt x="4741136" y="55444"/>
                  <a:pt x="4585860" y="153211"/>
                  <a:pt x="4397517" y="199218"/>
                </a:cubicBezTo>
                <a:cubicBezTo>
                  <a:pt x="4209174" y="245225"/>
                  <a:pt x="3971947" y="282606"/>
                  <a:pt x="3750536" y="319987"/>
                </a:cubicBezTo>
                <a:cubicBezTo>
                  <a:pt x="3529125" y="357368"/>
                  <a:pt x="3340781" y="417753"/>
                  <a:pt x="3069049" y="423504"/>
                </a:cubicBezTo>
                <a:cubicBezTo>
                  <a:pt x="2797317" y="429255"/>
                  <a:pt x="2120143" y="354493"/>
                  <a:pt x="2120143" y="354493"/>
                </a:cubicBezTo>
                <a:cubicBezTo>
                  <a:pt x="1808154" y="331489"/>
                  <a:pt x="1455909" y="315674"/>
                  <a:pt x="1197117" y="285482"/>
                </a:cubicBezTo>
                <a:cubicBezTo>
                  <a:pt x="938325" y="255290"/>
                  <a:pt x="758607" y="217908"/>
                  <a:pt x="567388" y="173338"/>
                </a:cubicBezTo>
                <a:cubicBezTo>
                  <a:pt x="376169" y="128768"/>
                  <a:pt x="136068" y="45380"/>
                  <a:pt x="49804" y="18063"/>
                </a:cubicBezTo>
                <a:cubicBezTo>
                  <a:pt x="-36460" y="-9254"/>
                  <a:pt x="6672" y="91"/>
                  <a:pt x="49804" y="9436"/>
                </a:cubicBezTo>
              </a:path>
            </a:pathLst>
          </a:custGeom>
          <a:noFill/>
          <a:ln w="38100">
            <a:solidFill>
              <a:srgbClr val="00B050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02754" y="4367702"/>
            <a:ext cx="8136904" cy="185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ラインを正確に把握する・・・正確に測る感覚、タイミング良く一度確認</a:t>
            </a:r>
            <a:endParaRPr kumimoji="1" lang="en-US" altLang="ja-JP" sz="16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5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フェイスを揃える（上</a:t>
            </a:r>
            <a:r>
              <a:rPr lang="en-US" altLang="ja-JP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艇、下</a:t>
            </a:r>
            <a:r>
              <a:rPr lang="en-US" altLang="ja-JP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艇）・・・両隣に揃えるだけだとラインに対して低くなる可能性大</a:t>
            </a:r>
            <a:endParaRPr lang="en-US" altLang="ja-JP" sz="16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0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適当なフリーウォーター・・・空けすぎて入られないように</a:t>
            </a:r>
            <a:endParaRPr kumimoji="1" lang="en-US" altLang="ja-JP" sz="16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加速のタイミングと方法・・・加速の時にラフィングし過ぎていないように！</a:t>
            </a:r>
            <a:endParaRPr kumimoji="1" lang="ja-JP" altLang="en-US" sz="16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075" name="グループ化 2074">
            <a:extLst>
              <a:ext uri="{FF2B5EF4-FFF2-40B4-BE49-F238E27FC236}">
                <a16:creationId xmlns:a16="http://schemas.microsoft.com/office/drawing/2014/main" id="{12DF8057-0689-1DEB-E328-492050214635}"/>
              </a:ext>
            </a:extLst>
          </p:cNvPr>
          <p:cNvGrpSpPr/>
          <p:nvPr/>
        </p:nvGrpSpPr>
        <p:grpSpPr>
          <a:xfrm>
            <a:off x="6480309" y="5308095"/>
            <a:ext cx="2390225" cy="1505498"/>
            <a:chOff x="6480309" y="5308095"/>
            <a:chExt cx="2390225" cy="1505498"/>
          </a:xfrm>
        </p:grpSpPr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5C465DDE-5581-2845-D47E-7E64D2BDF8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638370">
              <a:off x="7265122" y="5332647"/>
              <a:ext cx="222489" cy="448625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37487FD9-EB58-ACB8-693D-226BB23500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638370">
              <a:off x="7893714" y="5332646"/>
              <a:ext cx="222489" cy="448625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FE7E719C-7837-F2D0-D99D-EB3452E784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638370">
              <a:off x="8544507" y="5332646"/>
              <a:ext cx="222489" cy="448625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646FAEE6-6A3E-4609-D46E-0AFA74AE53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638370">
              <a:off x="7495883" y="6364968"/>
              <a:ext cx="222489" cy="448625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4CC40DE1-C895-025F-1179-6504E0941A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638370">
              <a:off x="8227934" y="6150423"/>
              <a:ext cx="222489" cy="448625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9267CC96-5BFE-4955-CB25-31F71DDC0B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638370">
              <a:off x="8583571" y="6085635"/>
              <a:ext cx="222489" cy="448625"/>
            </a:xfrm>
            <a:prstGeom prst="rect">
              <a:avLst/>
            </a:prstGeom>
          </p:spPr>
        </p:pic>
        <p:cxnSp>
          <p:nvCxnSpPr>
            <p:cNvPr id="2048" name="直線矢印コネクタ 2047">
              <a:extLst>
                <a:ext uri="{FF2B5EF4-FFF2-40B4-BE49-F238E27FC236}">
                  <a16:creationId xmlns:a16="http://schemas.microsoft.com/office/drawing/2014/main" id="{50F4ED56-36E5-DDF6-5A81-6F5706406709}"/>
                </a:ext>
              </a:extLst>
            </p:cNvPr>
            <p:cNvCxnSpPr>
              <a:cxnSpLocks/>
            </p:cNvCxnSpPr>
            <p:nvPr/>
          </p:nvCxnSpPr>
          <p:spPr>
            <a:xfrm>
              <a:off x="7521624" y="5568879"/>
              <a:ext cx="381111" cy="936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1" name="直線矢印コネクタ 2050">
              <a:extLst>
                <a:ext uri="{FF2B5EF4-FFF2-40B4-BE49-F238E27FC236}">
                  <a16:creationId xmlns:a16="http://schemas.microsoft.com/office/drawing/2014/main" id="{1AF4A490-E07C-1D68-DD4A-29B7D329AB35}"/>
                </a:ext>
              </a:extLst>
            </p:cNvPr>
            <p:cNvCxnSpPr>
              <a:cxnSpLocks/>
            </p:cNvCxnSpPr>
            <p:nvPr/>
          </p:nvCxnSpPr>
          <p:spPr>
            <a:xfrm>
              <a:off x="8148625" y="5568879"/>
              <a:ext cx="381111" cy="936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4" name="直線矢印コネクタ 2053">
              <a:extLst>
                <a:ext uri="{FF2B5EF4-FFF2-40B4-BE49-F238E27FC236}">
                  <a16:creationId xmlns:a16="http://schemas.microsoft.com/office/drawing/2014/main" id="{2E480E87-50FC-D910-F21C-03660A9B7BF6}"/>
                </a:ext>
              </a:extLst>
            </p:cNvPr>
            <p:cNvCxnSpPr>
              <a:cxnSpLocks/>
            </p:cNvCxnSpPr>
            <p:nvPr/>
          </p:nvCxnSpPr>
          <p:spPr>
            <a:xfrm>
              <a:off x="7100312" y="5308095"/>
              <a:ext cx="1762638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9" name="直線矢印コネクタ 2058">
              <a:extLst>
                <a:ext uri="{FF2B5EF4-FFF2-40B4-BE49-F238E27FC236}">
                  <a16:creationId xmlns:a16="http://schemas.microsoft.com/office/drawing/2014/main" id="{6674B213-A89A-E5E4-489F-C344DB2B0C53}"/>
                </a:ext>
              </a:extLst>
            </p:cNvPr>
            <p:cNvCxnSpPr>
              <a:cxnSpLocks/>
            </p:cNvCxnSpPr>
            <p:nvPr/>
          </p:nvCxnSpPr>
          <p:spPr>
            <a:xfrm>
              <a:off x="7107896" y="6112839"/>
              <a:ext cx="1762638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0" name="直線矢印コネクタ 2059">
              <a:extLst>
                <a:ext uri="{FF2B5EF4-FFF2-40B4-BE49-F238E27FC236}">
                  <a16:creationId xmlns:a16="http://schemas.microsoft.com/office/drawing/2014/main" id="{A87EE19C-AFF9-F5F4-0BAC-E460454A8F1F}"/>
                </a:ext>
              </a:extLst>
            </p:cNvPr>
            <p:cNvCxnSpPr>
              <a:cxnSpLocks/>
            </p:cNvCxnSpPr>
            <p:nvPr/>
          </p:nvCxnSpPr>
          <p:spPr>
            <a:xfrm>
              <a:off x="8421919" y="6344075"/>
              <a:ext cx="202658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3" name="直線矢印コネクタ 2062">
              <a:extLst>
                <a:ext uri="{FF2B5EF4-FFF2-40B4-BE49-F238E27FC236}">
                  <a16:creationId xmlns:a16="http://schemas.microsoft.com/office/drawing/2014/main" id="{77B81B9B-B4E7-538E-DD0B-B0C8D1170192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36" y="6453336"/>
              <a:ext cx="6147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2" name="楕円 2071">
              <a:extLst>
                <a:ext uri="{FF2B5EF4-FFF2-40B4-BE49-F238E27FC236}">
                  <a16:creationId xmlns:a16="http://schemas.microsoft.com/office/drawing/2014/main" id="{2DE9CDAF-E946-95FB-187C-21FAD5A82E1E}"/>
                </a:ext>
              </a:extLst>
            </p:cNvPr>
            <p:cNvSpPr/>
            <p:nvPr/>
          </p:nvSpPr>
          <p:spPr>
            <a:xfrm>
              <a:off x="6516216" y="5445224"/>
              <a:ext cx="288032" cy="28803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74" name="十字形 2073">
              <a:extLst>
                <a:ext uri="{FF2B5EF4-FFF2-40B4-BE49-F238E27FC236}">
                  <a16:creationId xmlns:a16="http://schemas.microsoft.com/office/drawing/2014/main" id="{F380B552-D4CA-E70D-3D7C-5AA27BCACEA5}"/>
                </a:ext>
              </a:extLst>
            </p:cNvPr>
            <p:cNvSpPr/>
            <p:nvPr/>
          </p:nvSpPr>
          <p:spPr>
            <a:xfrm rot="2823674">
              <a:off x="6481215" y="6172880"/>
              <a:ext cx="386513" cy="388326"/>
            </a:xfrm>
            <a:prstGeom prst="plus">
              <a:avLst>
                <a:gd name="adj" fmla="val 47446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39" name="グループ化 1038">
            <a:extLst>
              <a:ext uri="{FF2B5EF4-FFF2-40B4-BE49-F238E27FC236}">
                <a16:creationId xmlns:a16="http://schemas.microsoft.com/office/drawing/2014/main" id="{BBE61C19-8940-090D-84FC-14EDD19B5C2F}"/>
              </a:ext>
            </a:extLst>
          </p:cNvPr>
          <p:cNvGrpSpPr/>
          <p:nvPr/>
        </p:nvGrpSpPr>
        <p:grpSpPr>
          <a:xfrm>
            <a:off x="1322090" y="1924575"/>
            <a:ext cx="6499820" cy="458023"/>
            <a:chOff x="1228459" y="1916833"/>
            <a:chExt cx="6499820" cy="458023"/>
          </a:xfrm>
        </p:grpSpPr>
        <p:pic>
          <p:nvPicPr>
            <p:cNvPr id="2076" name="Picture 4">
              <a:extLst>
                <a:ext uri="{FF2B5EF4-FFF2-40B4-BE49-F238E27FC236}">
                  <a16:creationId xmlns:a16="http://schemas.microsoft.com/office/drawing/2014/main" id="{7FCE32E4-65D1-C271-B62D-A4D3AB52E8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9913" y="1916833"/>
              <a:ext cx="378366" cy="4580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25" name="直線矢印コネクタ 1024">
              <a:extLst>
                <a:ext uri="{FF2B5EF4-FFF2-40B4-BE49-F238E27FC236}">
                  <a16:creationId xmlns:a16="http://schemas.microsoft.com/office/drawing/2014/main" id="{47B9D39E-9463-289F-A565-9769F42443F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459" y="2127355"/>
              <a:ext cx="6223861" cy="4895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2" name="グループ化 1041">
            <a:extLst>
              <a:ext uri="{FF2B5EF4-FFF2-40B4-BE49-F238E27FC236}">
                <a16:creationId xmlns:a16="http://schemas.microsoft.com/office/drawing/2014/main" id="{BA872F93-3C60-971D-14C1-4864ACD6406B}"/>
              </a:ext>
            </a:extLst>
          </p:cNvPr>
          <p:cNvGrpSpPr/>
          <p:nvPr/>
        </p:nvGrpSpPr>
        <p:grpSpPr>
          <a:xfrm>
            <a:off x="1014691" y="2106336"/>
            <a:ext cx="6431039" cy="408508"/>
            <a:chOff x="1014691" y="2106336"/>
            <a:chExt cx="6431039" cy="408508"/>
          </a:xfrm>
        </p:grpSpPr>
        <p:pic>
          <p:nvPicPr>
            <p:cNvPr id="2078" name="Picture 4">
              <a:extLst>
                <a:ext uri="{FF2B5EF4-FFF2-40B4-BE49-F238E27FC236}">
                  <a16:creationId xmlns:a16="http://schemas.microsoft.com/office/drawing/2014/main" id="{5FD5CAE4-1E83-035D-D413-9D70DB866E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14691" y="2106336"/>
              <a:ext cx="353119" cy="4085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28" name="直線矢印コネクタ 1027">
              <a:extLst>
                <a:ext uri="{FF2B5EF4-FFF2-40B4-BE49-F238E27FC236}">
                  <a16:creationId xmlns:a16="http://schemas.microsoft.com/office/drawing/2014/main" id="{C950C04F-C75D-3C15-DEA7-AC64832C0A4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82726" y="2300960"/>
              <a:ext cx="6263004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4" name="グループ化 1043">
            <a:extLst>
              <a:ext uri="{FF2B5EF4-FFF2-40B4-BE49-F238E27FC236}">
                <a16:creationId xmlns:a16="http://schemas.microsoft.com/office/drawing/2014/main" id="{3EC48D9D-DC1E-9703-5E9E-C3451A7EFEB2}"/>
              </a:ext>
            </a:extLst>
          </p:cNvPr>
          <p:cNvGrpSpPr/>
          <p:nvPr/>
        </p:nvGrpSpPr>
        <p:grpSpPr>
          <a:xfrm>
            <a:off x="1379072" y="1912874"/>
            <a:ext cx="6201023" cy="1149451"/>
            <a:chOff x="1379072" y="1932106"/>
            <a:chExt cx="5923837" cy="1130219"/>
          </a:xfrm>
        </p:grpSpPr>
        <p:pic>
          <p:nvPicPr>
            <p:cNvPr id="1030" name="Picture 4">
              <a:extLst>
                <a:ext uri="{FF2B5EF4-FFF2-40B4-BE49-F238E27FC236}">
                  <a16:creationId xmlns:a16="http://schemas.microsoft.com/office/drawing/2014/main" id="{FFBA973A-9E6A-D4EB-1F84-77403C2B06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881686" flipH="1">
              <a:off x="1379072" y="2612926"/>
              <a:ext cx="382910" cy="449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31" name="直線矢印コネクタ 1030">
              <a:extLst>
                <a:ext uri="{FF2B5EF4-FFF2-40B4-BE49-F238E27FC236}">
                  <a16:creationId xmlns:a16="http://schemas.microsoft.com/office/drawing/2014/main" id="{6166C5DE-445C-9ECD-A041-428AB1DD9C3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12944" y="1932106"/>
              <a:ext cx="5689965" cy="883269"/>
            </a:xfrm>
            <a:prstGeom prst="straightConnector1">
              <a:avLst/>
            </a:prstGeom>
            <a:ln w="28575">
              <a:solidFill>
                <a:srgbClr val="0000FF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5" name="グループ化 1044">
            <a:extLst>
              <a:ext uri="{FF2B5EF4-FFF2-40B4-BE49-F238E27FC236}">
                <a16:creationId xmlns:a16="http://schemas.microsoft.com/office/drawing/2014/main" id="{C110D6CB-C325-9FD6-FC89-B533BFD809AD}"/>
              </a:ext>
            </a:extLst>
          </p:cNvPr>
          <p:cNvGrpSpPr/>
          <p:nvPr/>
        </p:nvGrpSpPr>
        <p:grpSpPr>
          <a:xfrm>
            <a:off x="1014691" y="2049708"/>
            <a:ext cx="6237680" cy="990046"/>
            <a:chOff x="1014691" y="2049708"/>
            <a:chExt cx="6237680" cy="990046"/>
          </a:xfrm>
        </p:grpSpPr>
        <p:pic>
          <p:nvPicPr>
            <p:cNvPr id="2079" name="Picture 4">
              <a:extLst>
                <a:ext uri="{FF2B5EF4-FFF2-40B4-BE49-F238E27FC236}">
                  <a16:creationId xmlns:a16="http://schemas.microsoft.com/office/drawing/2014/main" id="{10F6DAFB-DB16-A436-9031-4EF1314857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50613">
              <a:off x="6863511" y="2569028"/>
              <a:ext cx="388860" cy="470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34" name="直線矢印コネクタ 1033">
              <a:extLst>
                <a:ext uri="{FF2B5EF4-FFF2-40B4-BE49-F238E27FC236}">
                  <a16:creationId xmlns:a16="http://schemas.microsoft.com/office/drawing/2014/main" id="{404A063E-B66F-9CC0-2649-C0E284A466C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14691" y="2049708"/>
              <a:ext cx="5953019" cy="729934"/>
            </a:xfrm>
            <a:prstGeom prst="straightConnector1">
              <a:avLst/>
            </a:prstGeom>
            <a:ln w="28575">
              <a:solidFill>
                <a:srgbClr val="0000FF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779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2" grpId="0" animBg="1"/>
      <p:bldP spid="1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1348</TotalTime>
  <Words>1041</Words>
  <Application>Microsoft Office PowerPoint</Application>
  <PresentationFormat>画面に合わせる (4:3)</PresentationFormat>
  <Paragraphs>137</Paragraphs>
  <Slides>13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0" baseType="lpstr">
      <vt:lpstr>Meiryo UI</vt:lpstr>
      <vt:lpstr>游ゴシック</vt:lpstr>
      <vt:lpstr>游ゴシック Light</vt:lpstr>
      <vt:lpstr>Arial</vt:lpstr>
      <vt:lpstr>Calibri</vt:lpstr>
      <vt:lpstr>Wingdings 2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YMFSセーリング・チャレンジカップIN浜名湖講習会資料</dc:title>
  <dc:creator>Desk1</dc:creator>
  <cp:lastModifiedBy>HIROSE Kazutaka</cp:lastModifiedBy>
  <cp:revision>65</cp:revision>
  <dcterms:created xsi:type="dcterms:W3CDTF">2016-03-17T02:29:13Z</dcterms:created>
  <dcterms:modified xsi:type="dcterms:W3CDTF">2025-02-24T03:57:19Z</dcterms:modified>
</cp:coreProperties>
</file>